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06" r:id="rId1"/>
  </p:sldMasterIdLst>
  <p:notesMasterIdLst>
    <p:notesMasterId r:id="rId23"/>
  </p:notesMasterIdLst>
  <p:sldIdLst>
    <p:sldId id="256" r:id="rId2"/>
    <p:sldId id="278" r:id="rId3"/>
    <p:sldId id="281" r:id="rId4"/>
    <p:sldId id="257" r:id="rId5"/>
    <p:sldId id="282" r:id="rId6"/>
    <p:sldId id="291" r:id="rId7"/>
    <p:sldId id="260" r:id="rId8"/>
    <p:sldId id="293" r:id="rId9"/>
    <p:sldId id="283" r:id="rId10"/>
    <p:sldId id="294" r:id="rId11"/>
    <p:sldId id="292" r:id="rId12"/>
    <p:sldId id="295" r:id="rId13"/>
    <p:sldId id="286" r:id="rId14"/>
    <p:sldId id="284" r:id="rId15"/>
    <p:sldId id="287" r:id="rId16"/>
    <p:sldId id="288" r:id="rId17"/>
    <p:sldId id="290" r:id="rId18"/>
    <p:sldId id="296" r:id="rId19"/>
    <p:sldId id="297" r:id="rId20"/>
    <p:sldId id="298" r:id="rId21"/>
    <p:sldId id="289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5F61"/>
    <a:srgbClr val="1E4D54"/>
    <a:srgbClr val="295F5F"/>
    <a:srgbClr val="275D5E"/>
    <a:srgbClr val="1C4B52"/>
    <a:srgbClr val="2B5F60"/>
    <a:srgbClr val="E6E3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1022" y="62"/>
      </p:cViewPr>
      <p:guideLst>
        <p:guide orient="horz" pos="2183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59999" cy="59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868C0-DE7F-42A5-B329-617DAD337927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AAC3D-C56F-40D7-835E-4627F5E32B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8623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AAC3D-C56F-40D7-835E-4627F5E32B6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812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AAC3D-C56F-40D7-835E-4627F5E32B6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796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AAC3D-C56F-40D7-835E-4627F5E32B6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626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AAC3D-C56F-40D7-835E-4627F5E32B6B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5599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8986-E234-41B6-9802-6368CAA323A3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07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32D79-DF2D-483F-B48F-D90DBFB7B9AE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0658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32D79-DF2D-483F-B48F-D90DBFB7B9AE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68028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32D79-DF2D-483F-B48F-D90DBFB7B9AE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07357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32D79-DF2D-483F-B48F-D90DBFB7B9AE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792382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32D79-DF2D-483F-B48F-D90DBFB7B9AE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1649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848E-1889-4F17-A018-E75F36917661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41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5227-E46D-462B-B0CD-6B67C64EC6B8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01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9B55-4A7F-42C0-A650-414BD115535E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68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E90B-9B12-4FEC-92D3-1C02CED0D005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492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C03E-E251-46C2-B34C-7141AD3E1E2E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0371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D286-6F53-47CE-A6C5-D6B849EF6F7F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056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E247-B60F-4E9A-96B9-F877FDC16C20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0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558F-B9FC-4496-BFCB-8F461C09CFC6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30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0D0CD-3628-40F9-BF59-C6E457A8D445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664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12F-BA84-4BE5-AF49-47B0B1017714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4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32D79-DF2D-483F-B48F-D90DBFB7B9AE}" type="datetime1">
              <a:rPr lang="en-US" smtClean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54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7" r:id="rId1"/>
    <p:sldLayoutId id="2147484308" r:id="rId2"/>
    <p:sldLayoutId id="2147484309" r:id="rId3"/>
    <p:sldLayoutId id="2147484310" r:id="rId4"/>
    <p:sldLayoutId id="2147484311" r:id="rId5"/>
    <p:sldLayoutId id="2147484312" r:id="rId6"/>
    <p:sldLayoutId id="2147484313" r:id="rId7"/>
    <p:sldLayoutId id="2147484314" r:id="rId8"/>
    <p:sldLayoutId id="2147484315" r:id="rId9"/>
    <p:sldLayoutId id="2147484316" r:id="rId10"/>
    <p:sldLayoutId id="2147484317" r:id="rId11"/>
    <p:sldLayoutId id="2147484318" r:id="rId12"/>
    <p:sldLayoutId id="2147484319" r:id="rId13"/>
    <p:sldLayoutId id="2147484320" r:id="rId14"/>
    <p:sldLayoutId id="2147484321" r:id="rId15"/>
    <p:sldLayoutId id="2147484322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fgenchi@regione.lazio.i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8000">
              <a:srgbClr val="E6E3CB"/>
            </a:gs>
            <a:gs pos="0">
              <a:srgbClr val="F6F5E9"/>
            </a:gs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66441" y="1862871"/>
            <a:ext cx="7603483" cy="2009933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/>
              <a:t>Procedure autorizzative in agricoltura </a:t>
            </a:r>
            <a:br>
              <a:rPr lang="it-IT" sz="4000" b="1" dirty="0">
                <a:solidFill>
                  <a:schemeClr val="tx1"/>
                </a:solidFill>
              </a:rPr>
            </a:br>
            <a:r>
              <a:rPr lang="it-IT" sz="4000" b="1" dirty="0"/>
              <a:t>DPR 160/2010 e LR 1/2020</a:t>
            </a:r>
            <a:endParaRPr lang="it-IT" sz="4000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51419" y="4440443"/>
            <a:ext cx="6826140" cy="1371775"/>
          </a:xfrm>
        </p:spPr>
        <p:txBody>
          <a:bodyPr>
            <a:noAutofit/>
          </a:bodyPr>
          <a:lstStyle/>
          <a:p>
            <a:pPr algn="ctr"/>
            <a:r>
              <a:rPr lang="it-IT" sz="2800" dirty="0">
                <a:solidFill>
                  <a:schemeClr val="tx1"/>
                </a:solidFill>
              </a:rPr>
              <a:t>Dott. Agr. Fabio Genchi</a:t>
            </a:r>
          </a:p>
          <a:p>
            <a:pPr algn="ctr"/>
            <a:r>
              <a:rPr lang="it-IT" i="1" dirty="0">
                <a:solidFill>
                  <a:schemeClr val="tx1"/>
                </a:solidFill>
              </a:rPr>
              <a:t>Direzione Regionale Agricoltura e Sovranità Alimentare, Caccia e Pesca, Foreste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 bwMode="gray">
          <a:xfrm>
            <a:off x="543339" y="997226"/>
            <a:ext cx="8057321" cy="3774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600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 bwMode="gray">
          <a:xfrm>
            <a:off x="866441" y="3882888"/>
            <a:ext cx="5917677" cy="1298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600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0FD162B0-7CDC-2C8C-9982-4BB585DC9A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499" y="5787568"/>
            <a:ext cx="190500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406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6205" y="1041444"/>
            <a:ext cx="7616871" cy="47625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Atti procedurali: Procedimento Unico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64264" y="2084705"/>
            <a:ext cx="5914692" cy="3240921"/>
          </a:xfrm>
        </p:spPr>
        <p:txBody>
          <a:bodyPr>
            <a:no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Il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Procedimento Unico </a:t>
            </a:r>
            <a:r>
              <a:rPr lang="it-IT" dirty="0"/>
              <a:t>diviene </a:t>
            </a:r>
            <a:r>
              <a:rPr lang="it-IT" u="sng" dirty="0"/>
              <a:t>strumento prioritario del sistema autorizzativo </a:t>
            </a:r>
            <a:r>
              <a:rPr lang="it-IT" dirty="0"/>
              <a:t>regionale in ambito agricolo ed esplica una funzione di semplificazione e riduzione dei tempi burocratici. </a:t>
            </a:r>
          </a:p>
          <a:p>
            <a:r>
              <a:rPr lang="it-IT" dirty="0"/>
              <a:t>Il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Procedimento Unico</a:t>
            </a:r>
            <a:r>
              <a:rPr lang="it-IT" u="sng" dirty="0"/>
              <a:t> infatti è strumento di inizio attività, </a:t>
            </a:r>
            <a:r>
              <a:rPr lang="it-IT" dirty="0"/>
              <a:t>oltre che prevalente procedura autorizzativa per la realizzazione degli interventi e per l’esercizio delle attività previste dall’art. 2 della legge regionale 14/2006.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C5AE51E-84D3-60CF-E4C7-EA655FAE11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6" name="Sottotitolo 2">
            <a:extLst>
              <a:ext uri="{FF2B5EF4-FFF2-40B4-BE49-F238E27FC236}">
                <a16:creationId xmlns:a16="http://schemas.microsoft.com/office/drawing/2014/main" id="{FA0E413D-83E7-40C1-5825-8E22F99615F0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80219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40219" y="984744"/>
            <a:ext cx="7727577" cy="484056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Legge di Stabilità regionale 2020 </a:t>
            </a:r>
            <a:br>
              <a:rPr lang="it-IT" b="1" dirty="0"/>
            </a:br>
            <a:r>
              <a:rPr lang="it-IT" sz="2200" b="1" dirty="0"/>
              <a:t>(n. 28/2019)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1972" y="1802846"/>
            <a:ext cx="6632028" cy="11917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Articolo 4, comma 9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(Misure per lo sviluppo economico e l’attrattività territoriale degli investimenti)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2438400" y="2809331"/>
            <a:ext cx="6508375" cy="3252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400"/>
              </a:spcBef>
              <a:buNone/>
            </a:pPr>
            <a:r>
              <a:rPr lang="it-IT" dirty="0"/>
              <a:t>(Per autorizzare) «progetti di nuovi insediamenti produttivi nonché di modifica di insediamenti già esistenti, </a:t>
            </a:r>
            <a:r>
              <a:rPr lang="it-IT" b="1" dirty="0"/>
              <a:t>i dipartimenti competenti delle aziende sanitarie locali </a:t>
            </a:r>
            <a:r>
              <a:rPr lang="it-IT" dirty="0"/>
              <a:t>e dell’Agenzia regionale per la protezione ambientale del Lazio (ARPA) </a:t>
            </a:r>
            <a:r>
              <a:rPr lang="it-IT" b="1" dirty="0"/>
              <a:t>intervengono rilasciando il parere su tutti gli aspetti progettuali connessi ai rischi sanitari e ambientali negli ambienti di vita, alla sicurezza negli ambienti di lavoro, all’igiene degli alimenti e alla sanità veterinaria </a:t>
            </a:r>
            <a:r>
              <a:rPr lang="it-IT" dirty="0"/>
              <a:t>nonché alla qualità dell’aria, dell’acqua, del suolo e alle emissioni di rumore. »</a:t>
            </a:r>
          </a:p>
          <a:p>
            <a:pPr marL="0" indent="0" algn="just">
              <a:buNone/>
            </a:pPr>
            <a:endParaRPr lang="it-IT" sz="17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799B9E3-4A87-B194-8D6E-600498E98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7" name="Sottotitolo 2">
            <a:extLst>
              <a:ext uri="{FF2B5EF4-FFF2-40B4-BE49-F238E27FC236}">
                <a16:creationId xmlns:a16="http://schemas.microsoft.com/office/drawing/2014/main" id="{40853D6F-971B-6E7C-5636-B31AF6187DE6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3585760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40219" y="984744"/>
            <a:ext cx="7727577" cy="484056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Legge di Stabilità regionale 2020 </a:t>
            </a:r>
            <a:br>
              <a:rPr lang="it-IT" b="1" dirty="0"/>
            </a:br>
            <a:r>
              <a:rPr lang="it-IT" sz="2200" b="1" dirty="0"/>
              <a:t>(n. 28/2019)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1972" y="1802846"/>
            <a:ext cx="6632028" cy="11917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Articolo 4, comma 9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(Misure per lo sviluppo economico e l’attrattività territoriale degli investimenti)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2511972" y="2994598"/>
            <a:ext cx="6434803" cy="1524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dirty="0"/>
              <a:t>In conformità a quanto stabilito dall’articolo 14 bis, comma 4, della L. 241/1990 e ss.mm.ii., </a:t>
            </a:r>
            <a:r>
              <a:rPr lang="it-IT" b="1" dirty="0"/>
              <a:t>il mancato rilascio del parere entro il termine previsto equivale all’espressione dell’assenso senza condizioni</a:t>
            </a:r>
            <a:r>
              <a:rPr lang="it-IT" dirty="0"/>
              <a:t>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799B9E3-4A87-B194-8D6E-600498E98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7" name="Sottotitolo 2">
            <a:extLst>
              <a:ext uri="{FF2B5EF4-FFF2-40B4-BE49-F238E27FC236}">
                <a16:creationId xmlns:a16="http://schemas.microsoft.com/office/drawing/2014/main" id="{40853D6F-971B-6E7C-5636-B31AF6187DE6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1973294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40221" y="1152908"/>
            <a:ext cx="6303076" cy="654871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Semplificazione e riduzione dei tempi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69477" y="2401016"/>
            <a:ext cx="6935984" cy="36480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/>
              <a:t>Le vigenti disposizioni legislative </a:t>
            </a:r>
            <a:r>
              <a:rPr lang="it-IT" sz="2400" b="1" dirty="0"/>
              <a:t>vietano di frazionare un’istanza in più procedimenti amministrativi</a:t>
            </a:r>
            <a:r>
              <a:rPr lang="it-IT" sz="2400" dirty="0"/>
              <a:t> e individuano la soluzione amministrativa nel procedimento unico di competenza del SUAP.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Questo principio è così forte, che gli enti convocati, che </a:t>
            </a:r>
            <a:r>
              <a:rPr lang="it-IT" sz="2400" b="1" dirty="0"/>
              <a:t>non si siano espressi entro i termini, perdono diritto </a:t>
            </a:r>
            <a:r>
              <a:rPr lang="it-IT" sz="2400" dirty="0"/>
              <a:t>a opporre dissenso.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CB2399C-1006-817B-EE3B-92CBF5E47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6" name="Sottotitolo 2">
            <a:extLst>
              <a:ext uri="{FF2B5EF4-FFF2-40B4-BE49-F238E27FC236}">
                <a16:creationId xmlns:a16="http://schemas.microsoft.com/office/drawing/2014/main" id="{0E70E780-4921-AF0F-A314-83BBC3293EA4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873711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40220" y="1082572"/>
            <a:ext cx="7357242" cy="1033243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Esempio di ricorso al Procedimento Unico: modifica di attività e strutture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18290" y="2186150"/>
            <a:ext cx="7087170" cy="41443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b="1" dirty="0"/>
              <a:t>Quando l’impresa agricola presenta un piano di miglioramento aziendale</a:t>
            </a:r>
            <a:r>
              <a:rPr lang="it-IT" sz="2200" dirty="0"/>
              <a:t>, con o senza la necessità di approvazione di un PUA, </a:t>
            </a:r>
          </a:p>
          <a:p>
            <a:pPr marL="0" indent="0" algn="just">
              <a:buNone/>
            </a:pPr>
            <a:r>
              <a:rPr lang="it-IT" sz="2200" b="1" dirty="0"/>
              <a:t>che preveda l’introduzione e/o la modifica di una attività aziendale tra quelle riferite all’art. 2 della L.R. 14/2006, </a:t>
            </a:r>
          </a:p>
          <a:p>
            <a:pPr marL="0" indent="0" algn="just">
              <a:buNone/>
            </a:pPr>
            <a:r>
              <a:rPr lang="it-IT" sz="2200" b="1" dirty="0"/>
              <a:t>congiuntamente alla realizzazione di opere di natura edilizio/infrastrutturale, </a:t>
            </a:r>
          </a:p>
          <a:p>
            <a:pPr marL="0" indent="0" algn="just">
              <a:buNone/>
            </a:pPr>
            <a:r>
              <a:rPr lang="it-IT" sz="2200" b="1" dirty="0">
                <a:solidFill>
                  <a:schemeClr val="accent2">
                    <a:lumMod val="75000"/>
                  </a:schemeClr>
                </a:solidFill>
              </a:rPr>
              <a:t>è sempre necessario applicare la procedura autorizzativa del Procedimento Unico ai sensi dell’art. 7 del DPR 160/2010</a:t>
            </a:r>
            <a:r>
              <a:rPr lang="it-IT" sz="22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DBFDD9E-BEB7-3F2B-AF88-0AE51685C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6" name="Sottotitolo 2">
            <a:extLst>
              <a:ext uri="{FF2B5EF4-FFF2-40B4-BE49-F238E27FC236}">
                <a16:creationId xmlns:a16="http://schemas.microsoft.com/office/drawing/2014/main" id="{5EB4A558-597D-E320-1DF5-0297B4E0CBE3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1136700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28181" y="1152908"/>
            <a:ext cx="6345260" cy="62334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Esempi di eccezioni: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18897" y="1861246"/>
            <a:ext cx="7450920" cy="4465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Possono verificarsi, per quanto residuali, interventi per i quali </a:t>
            </a:r>
            <a:r>
              <a:rPr lang="it-IT" sz="2400" u="sng" dirty="0"/>
              <a:t>non è necessario</a:t>
            </a:r>
            <a:r>
              <a:rPr lang="it-IT" sz="2400" dirty="0"/>
              <a:t> il ricorso al procedimento unico per il rilascio dei titoli necessari all’“inizio attività”, ad esempio: </a:t>
            </a:r>
          </a:p>
          <a:p>
            <a:pPr marL="0" indent="0">
              <a:spcBef>
                <a:spcPts val="0"/>
              </a:spcBef>
              <a:buNone/>
            </a:pPr>
            <a:endParaRPr lang="it-IT" sz="2000" dirty="0"/>
          </a:p>
          <a:p>
            <a:pPr marL="715963" indent="0">
              <a:buNone/>
            </a:pPr>
            <a:r>
              <a:rPr lang="it-IT" sz="2000" b="1" dirty="0"/>
              <a:t>i piani di miglioramento che non prevedano l’introduzione o la modifica delle attività esercitate in azienda o che prevedano una loro modifica meramente amministrativa </a:t>
            </a:r>
            <a:br>
              <a:rPr lang="it-IT" sz="2000" b="1" dirty="0"/>
            </a:br>
            <a:r>
              <a:rPr lang="it-IT" sz="2000" dirty="0"/>
              <a:t>(ad esempio: il cambio di intestazione o la modifica del nome di un attività esercitata che non comporta modifiche alla attività stessa).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reccia a destra 4"/>
          <p:cNvSpPr/>
          <p:nvPr/>
        </p:nvSpPr>
        <p:spPr>
          <a:xfrm>
            <a:off x="960121" y="3849072"/>
            <a:ext cx="458776" cy="490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1723E6A-FF2C-0A62-4E82-31E5F6BA1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7" name="Sottotitolo 2">
            <a:extLst>
              <a:ext uri="{FF2B5EF4-FFF2-40B4-BE49-F238E27FC236}">
                <a16:creationId xmlns:a16="http://schemas.microsoft.com/office/drawing/2014/main" id="{7F2B160A-2280-5652-583A-76CA2098CEBB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2925855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71" y="1089849"/>
            <a:ext cx="6361978" cy="602317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Esempi di eccezioni 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45021" y="1692167"/>
            <a:ext cx="7188161" cy="489416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it-IT" sz="2000" dirty="0"/>
          </a:p>
          <a:p>
            <a:pPr marL="715963" indent="0">
              <a:spcBef>
                <a:spcPts val="0"/>
              </a:spcBef>
              <a:buNone/>
            </a:pPr>
            <a:r>
              <a:rPr lang="it-IT" sz="2000" b="1" dirty="0"/>
              <a:t>Per interventi di natura edilizia, </a:t>
            </a:r>
            <a:r>
              <a:rPr lang="it-IT" sz="2000" dirty="0"/>
              <a:t>di  competenza delle amministrazioni comunali, è ipotizzabile il ricorso ad una procedura diversa dal procedimento unico, con i titoli edilizi previsti dal D.P.R. 380/2001 di natura “dichiarativa” (SCIA/CILA), </a:t>
            </a:r>
            <a:r>
              <a:rPr lang="it-IT" sz="2000" b="1" dirty="0"/>
              <a:t>nel caso di interventi da parte delle imprese agricole su fabbricati aziendali esistenti cosi come individuati dall’ art. 55 della L.R. 38/99,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senza che gli stessi interventi abbiano come conseguenza l’avvio di nuove attività o la modifica delle attività negli stessi  esercitate</a:t>
            </a:r>
            <a:br>
              <a:rPr lang="it-IT" sz="2000" b="1" dirty="0"/>
            </a:br>
            <a:r>
              <a:rPr lang="it-IT" sz="2000" dirty="0"/>
              <a:t>(ad esempio: la manutenzione straordinaria di un tetto o il rifacimento di facciate dei fabbricati aziendali).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reccia a destra 4"/>
          <p:cNvSpPr/>
          <p:nvPr/>
        </p:nvSpPr>
        <p:spPr>
          <a:xfrm>
            <a:off x="1315633" y="2024669"/>
            <a:ext cx="458776" cy="490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D16A876-53CA-FC05-F9D9-50C5B4121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7" name="Sottotitolo 2">
            <a:extLst>
              <a:ext uri="{FF2B5EF4-FFF2-40B4-BE49-F238E27FC236}">
                <a16:creationId xmlns:a16="http://schemas.microsoft.com/office/drawing/2014/main" id="{956A3035-666D-5F00-D53D-F236D00218ED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1129965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1235946" y="1110505"/>
            <a:ext cx="7285055" cy="1648946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2 </a:t>
            </a:r>
            <a:r>
              <a:rPr lang="it-IT" sz="3600" b="1" dirty="0"/>
              <a:t>Circolari- Direzione Regionale Agricoltura; nota - Ufficio </a:t>
            </a:r>
            <a:r>
              <a:rPr lang="it-IT" b="1" dirty="0"/>
              <a:t>R</a:t>
            </a:r>
            <a:r>
              <a:rPr lang="it-IT" sz="3600" b="1" dirty="0"/>
              <a:t>egionale Conferenze di Servizi</a:t>
            </a:r>
            <a:br>
              <a:rPr lang="it-IT" b="1" dirty="0"/>
            </a:br>
            <a:endParaRPr lang="it-IT" sz="24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3074795" y="2863779"/>
            <a:ext cx="5161505" cy="15775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None/>
            </a:pPr>
            <a:r>
              <a:rPr lang="it-IT" sz="2000" b="1" dirty="0"/>
              <a:t>Vengono fornite indicazioni operative sulle procedure autorizzative da applicare nel settore agricolo, secondo la normativa vigente.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it-IT" sz="2000" b="1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it-IT" sz="2000" dirty="0"/>
              <a:t>Il ruolo dei professionisti nella diffusione delle procedure corrette, grazie alla comprensione dei combinati disposti (L.R.38/1999, DPR 160/2020, L.R.1/2020) è prezioso, anche come stimolo alle amministrazioni locali.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it-IT" sz="2000" b="1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0871DD-BE89-FCFD-F4EC-38CA1D3F5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11" name="Sottotitolo 2">
            <a:extLst>
              <a:ext uri="{FF2B5EF4-FFF2-40B4-BE49-F238E27FC236}">
                <a16:creationId xmlns:a16="http://schemas.microsoft.com/office/drawing/2014/main" id="{BF173C33-6BBE-10B9-5CA9-591A3F139F50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680718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1235947" y="1110505"/>
            <a:ext cx="6471139" cy="1101815"/>
          </a:xfrm>
        </p:spPr>
        <p:txBody>
          <a:bodyPr>
            <a:normAutofit fontScale="90000"/>
          </a:bodyPr>
          <a:lstStyle/>
          <a:p>
            <a:r>
              <a:rPr lang="it-IT" sz="3600" b="1" dirty="0"/>
              <a:t>Circolare - Direzione Regionale Agricoltura </a:t>
            </a:r>
            <a:br>
              <a:rPr lang="it-IT" b="1" dirty="0"/>
            </a:b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53248" y="2916357"/>
            <a:ext cx="5888727" cy="11018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200" dirty="0"/>
              <a:t>Rivolta ai SUAP, agli ordini professionali e alle associazioni di categoria </a:t>
            </a:r>
            <a:br>
              <a:rPr lang="it-IT" sz="2400" dirty="0"/>
            </a:b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PROT. 496658 DEL 5 GIUGNO 2020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Freccia a destra 5"/>
          <p:cNvSpPr/>
          <p:nvPr/>
        </p:nvSpPr>
        <p:spPr>
          <a:xfrm>
            <a:off x="1940547" y="3016841"/>
            <a:ext cx="636104" cy="490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0871DD-BE89-FCFD-F4EC-38CA1D3F5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11" name="Sottotitolo 2">
            <a:extLst>
              <a:ext uri="{FF2B5EF4-FFF2-40B4-BE49-F238E27FC236}">
                <a16:creationId xmlns:a16="http://schemas.microsoft.com/office/drawing/2014/main" id="{BF173C33-6BBE-10B9-5CA9-591A3F139F50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D50195F8-82C2-E1EC-D404-8784904B29D4}"/>
              </a:ext>
            </a:extLst>
          </p:cNvPr>
          <p:cNvSpPr txBox="1">
            <a:spLocks/>
          </p:cNvSpPr>
          <p:nvPr/>
        </p:nvSpPr>
        <p:spPr>
          <a:xfrm>
            <a:off x="2049864" y="4364542"/>
            <a:ext cx="6789336" cy="2106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None/>
            </a:pPr>
            <a:r>
              <a:rPr lang="it-IT" b="1" dirty="0"/>
              <a:t>Specifica che il 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Sistema autorizzativo per l’agricoltura</a:t>
            </a:r>
            <a:r>
              <a:rPr lang="it-IT" b="1" dirty="0"/>
              <a:t>, istituito presso la Direzione regionale Agricoltura è mirato a garantire la 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semplificazione e la riduzione dei tempi </a:t>
            </a:r>
            <a:r>
              <a:rPr lang="it-IT" b="1" dirty="0"/>
              <a:t>delle procedure di cui all’art. 2 L.R. 14/2006.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it-IT" sz="1200" b="1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it-IT" b="1" dirty="0"/>
              <a:t>Fornisce una guida per i numerosi commi di cui è costituito l’art.8 della L.R. 1/2020.</a:t>
            </a:r>
          </a:p>
        </p:txBody>
      </p:sp>
    </p:spTree>
    <p:extLst>
      <p:ext uri="{BB962C8B-B14F-4D97-AF65-F5344CB8AC3E}">
        <p14:creationId xmlns:p14="http://schemas.microsoft.com/office/powerpoint/2010/main" val="2618037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1225899" y="1080361"/>
            <a:ext cx="7083300" cy="1451824"/>
          </a:xfrm>
        </p:spPr>
        <p:txBody>
          <a:bodyPr>
            <a:normAutofit fontScale="90000"/>
          </a:bodyPr>
          <a:lstStyle/>
          <a:p>
            <a:r>
              <a:rPr lang="it-IT" sz="3600" b="1" dirty="0"/>
              <a:t>Circolare congiunta - Direzione Regionale Agricoltura e </a:t>
            </a:r>
            <a:r>
              <a:rPr lang="it-IT" b="1" dirty="0"/>
              <a:t>Direzione Attività Produttive </a:t>
            </a:r>
            <a:br>
              <a:rPr lang="it-IT" b="1" dirty="0"/>
            </a:br>
            <a:endParaRPr lang="it-IT" sz="24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Freccia a destra 6"/>
          <p:cNvSpPr/>
          <p:nvPr/>
        </p:nvSpPr>
        <p:spPr>
          <a:xfrm>
            <a:off x="1924664" y="3129696"/>
            <a:ext cx="636104" cy="490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681345" y="2978840"/>
            <a:ext cx="5910388" cy="1329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dirty="0"/>
              <a:t>Rivolta ai SUAP, agli ordini professionali e associazioni di categoria </a:t>
            </a:r>
            <a:br>
              <a:rPr lang="it-IT" sz="2400" dirty="0"/>
            </a:b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PROT. 78374 DEL 27 GENNAIO 2021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0871DD-BE89-FCFD-F4EC-38CA1D3F5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11" name="Sottotitolo 2">
            <a:extLst>
              <a:ext uri="{FF2B5EF4-FFF2-40B4-BE49-F238E27FC236}">
                <a16:creationId xmlns:a16="http://schemas.microsoft.com/office/drawing/2014/main" id="{BF173C33-6BBE-10B9-5CA9-591A3F139F50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395CDC55-9F09-C0ED-C3A6-4C5FC068E8B7}"/>
              </a:ext>
            </a:extLst>
          </p:cNvPr>
          <p:cNvSpPr txBox="1">
            <a:spLocks/>
          </p:cNvSpPr>
          <p:nvPr/>
        </p:nvSpPr>
        <p:spPr>
          <a:xfrm>
            <a:off x="2049864" y="4258123"/>
            <a:ext cx="6789336" cy="15220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None/>
            </a:pPr>
            <a:r>
              <a:rPr lang="it-IT" sz="2000" b="1" dirty="0"/>
              <a:t>Contiene esempi concreti di procedimenti autorizzativi e dichiarativi riferiti alle attività rurali aziendali dall’art. 2 della legge regionale 14/2006 e riferisce esempi di applicazione delle norme vigenti (combinati disposti) quali: l’art.8 della L.R. 1/2020, l’art 14 della Legge 241/1990, l’art. 7 del DPR 160/2010 nonché il DPR 380/2001 e L.R. 38/1999.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it-IT" sz="2000" dirty="0"/>
          </a:p>
          <a:p>
            <a:pPr marL="0" indent="0" algn="just">
              <a:spcBef>
                <a:spcPts val="600"/>
              </a:spcBef>
              <a:buNone/>
            </a:pPr>
            <a:endParaRPr lang="it-IT" sz="20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it-IT" sz="2000" b="1" dirty="0"/>
              <a:t>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57658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12978" y="1129994"/>
            <a:ext cx="5798723" cy="931078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Riferimenti normativi</a:t>
            </a:r>
            <a:br>
              <a:rPr lang="it-IT" b="1" dirty="0"/>
            </a:br>
            <a:r>
              <a:rPr lang="it-IT" sz="2400" b="1" dirty="0"/>
              <a:t>Procedure autorizzative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09187" y="2278766"/>
            <a:ext cx="6825839" cy="195027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2600" dirty="0"/>
              <a:t>Legge regionale n. 1, del 27 febbraio 2020</a:t>
            </a:r>
          </a:p>
          <a:p>
            <a:pPr marL="0" indent="0">
              <a:buNone/>
            </a:pPr>
            <a:r>
              <a:rPr lang="it-IT" sz="2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“Misure per lo sviluppo economico, l’attrattività degli investimenti e la semplificazione”, </a:t>
            </a:r>
          </a:p>
          <a:p>
            <a:pPr marL="0" indent="0">
              <a:buNone/>
            </a:pPr>
            <a:r>
              <a:rPr lang="it-IT" sz="1900" b="1" dirty="0"/>
              <a:t>prevede l’introduzione di una serie di interventi per sostenere la crescita e ridurre gli oneri amministrativi di cittadini, imprese ed enti locali.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reccia a destra 4"/>
          <p:cNvSpPr/>
          <p:nvPr/>
        </p:nvSpPr>
        <p:spPr>
          <a:xfrm>
            <a:off x="986644" y="2698949"/>
            <a:ext cx="636104" cy="490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1412978" y="4758234"/>
            <a:ext cx="283344" cy="3438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909187" y="4446737"/>
            <a:ext cx="6815791" cy="178600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it-IT" sz="3400" b="1" dirty="0"/>
              <a:t>Art. 8 </a:t>
            </a:r>
            <a:r>
              <a:rPr lang="it-IT" sz="3400" dirty="0"/>
              <a:t>della suddetta legge (LR 1/2020)</a:t>
            </a:r>
          </a:p>
          <a:p>
            <a:pPr marL="0" indent="0">
              <a:buNone/>
            </a:pPr>
            <a:r>
              <a:rPr lang="it-IT" sz="34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“Coordinamento delle procedure autorizzative in agricoltura”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it-IT" sz="2600" b="1" dirty="0"/>
              <a:t>Istituisce il </a:t>
            </a:r>
            <a:r>
              <a:rPr lang="it-IT" sz="2600" b="1" dirty="0">
                <a:solidFill>
                  <a:schemeClr val="accent2">
                    <a:lumMod val="75000"/>
                  </a:schemeClr>
                </a:solidFill>
              </a:rPr>
              <a:t>“Sistema autorizzativo per l’agricoltura” </a:t>
            </a:r>
            <a:r>
              <a:rPr lang="it-IT" sz="2600" b="1" dirty="0"/>
              <a:t>presso la Direzione Regionale competente in materia di agricoltura, nonché presso le subordinate Aree Decentrate dell’Agricoltura (ADA), </a:t>
            </a:r>
            <a:endParaRPr lang="it-IT" sz="2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614F2F2B-DDD1-5C00-5071-555E00A91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10" name="Sottotitolo 2">
            <a:extLst>
              <a:ext uri="{FF2B5EF4-FFF2-40B4-BE49-F238E27FC236}">
                <a16:creationId xmlns:a16="http://schemas.microsoft.com/office/drawing/2014/main" id="{F6D7BA36-542E-C065-E000-44599560DC95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4086261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1235947" y="1110505"/>
            <a:ext cx="7526216" cy="1101815"/>
          </a:xfrm>
        </p:spPr>
        <p:txBody>
          <a:bodyPr>
            <a:normAutofit fontScale="90000"/>
          </a:bodyPr>
          <a:lstStyle/>
          <a:p>
            <a:r>
              <a:rPr lang="it-IT" sz="3600" b="1" dirty="0"/>
              <a:t>Nota -Ufficio Rappresentante Unico Ricostruzione e  Conferenze di Servizi</a:t>
            </a:r>
            <a:br>
              <a:rPr lang="it-IT" b="1" dirty="0"/>
            </a:br>
            <a:endParaRPr lang="it-IT" sz="24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Freccia a destra 6"/>
          <p:cNvSpPr/>
          <p:nvPr/>
        </p:nvSpPr>
        <p:spPr>
          <a:xfrm>
            <a:off x="1904568" y="3019025"/>
            <a:ext cx="636104" cy="490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681345" y="2848210"/>
            <a:ext cx="5910388" cy="1329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it-IT" sz="2400" dirty="0"/>
              <a:t>Rivolta alle strutture regionali (Direzioni, ASL, Enti Parco, ARPA Lazio)</a:t>
            </a:r>
            <a:br>
              <a:rPr lang="it-IT" sz="2400" dirty="0"/>
            </a:b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PROT. 781782 DEL 10 SETTEMBRE 2020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2049864" y="4133430"/>
            <a:ext cx="6789336" cy="2207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None/>
            </a:pPr>
            <a:r>
              <a:rPr lang="it-IT" sz="2000" b="1" dirty="0"/>
              <a:t>Contiene indicazioni in merito all’espressione di pareri o atti di assenso al di fuori delle conferenze di servizi decisorie secondo la Legge 241/1990.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it-IT" sz="2000" dirty="0"/>
              <a:t>«</a:t>
            </a:r>
            <a:r>
              <a:rPr lang="it-IT" sz="1800" dirty="0">
                <a:effectLst/>
                <a:latin typeface="GillSansMT"/>
              </a:rPr>
              <a:t>Qualora dovessero pervenire richieste di espressione nelle materie di propria competenza, avanzate eludendo il ricorso obbligatorio all’istituto della conferenza dei servizi, le suddette strutture dovranno comunicarne tempestivamente </a:t>
            </a:r>
            <a:r>
              <a:rPr lang="it-IT" sz="1800" b="1" dirty="0">
                <a:effectLst/>
                <a:latin typeface="GillSansMT"/>
              </a:rPr>
              <a:t>l’</a:t>
            </a:r>
            <a:r>
              <a:rPr lang="it-IT" sz="1800" b="1" dirty="0" err="1">
                <a:effectLst/>
                <a:latin typeface="GillSansMT"/>
              </a:rPr>
              <a:t>improcedibilita</a:t>
            </a:r>
            <a:r>
              <a:rPr lang="it-IT" sz="1800" b="1" dirty="0">
                <a:effectLst/>
                <a:latin typeface="GillSansMT"/>
              </a:rPr>
              <a:t>̀</a:t>
            </a:r>
            <a:r>
              <a:rPr lang="it-IT" sz="1800" dirty="0">
                <a:effectLst/>
                <a:latin typeface="GillSansMT"/>
              </a:rPr>
              <a:t>»</a:t>
            </a:r>
            <a:endParaRPr lang="it-IT" sz="2000" b="1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0871DD-BE89-FCFD-F4EC-38CA1D3F5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11" name="Sottotitolo 2">
            <a:extLst>
              <a:ext uri="{FF2B5EF4-FFF2-40B4-BE49-F238E27FC236}">
                <a16:creationId xmlns:a16="http://schemas.microsoft.com/office/drawing/2014/main" id="{BF173C33-6BBE-10B9-5CA9-591A3F139F50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3855521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8000">
              <a:srgbClr val="E6E3CB"/>
            </a:gs>
            <a:gs pos="0">
              <a:srgbClr val="F6F5E9"/>
            </a:gs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66441" y="1480474"/>
            <a:ext cx="7603483" cy="1845793"/>
          </a:xfrm>
        </p:spPr>
        <p:txBody>
          <a:bodyPr/>
          <a:lstStyle/>
          <a:p>
            <a:pPr algn="ctr"/>
            <a:r>
              <a:rPr lang="it-IT" sz="3600" b="1" dirty="0"/>
              <a:t>GRAZIE PER L’ATTENZIONE</a:t>
            </a:r>
            <a:endParaRPr lang="it-IT" sz="2400" dirty="0"/>
          </a:p>
        </p:txBody>
      </p:sp>
      <p:sp>
        <p:nvSpPr>
          <p:cNvPr id="4" name="Sottotitolo 2"/>
          <p:cNvSpPr txBox="1">
            <a:spLocks/>
          </p:cNvSpPr>
          <p:nvPr/>
        </p:nvSpPr>
        <p:spPr bwMode="gray">
          <a:xfrm>
            <a:off x="2461846" y="3533449"/>
            <a:ext cx="6138814" cy="15024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600" dirty="0">
                <a:solidFill>
                  <a:srgbClr val="0F0F0F"/>
                </a:solidFill>
                <a:latin typeface="Helvetica Neue" panose="02000503000000020004" pitchFamily="2" charset="0"/>
              </a:rPr>
              <a:t>Dott. AGR FaBIO GENCHI</a:t>
            </a:r>
            <a:endParaRPr lang="it-IT" sz="1600" b="0" i="0" u="none" strike="noStrike" dirty="0">
              <a:solidFill>
                <a:srgbClr val="0F0F0F"/>
              </a:solidFill>
              <a:effectLst/>
              <a:latin typeface="Helvetica Neue" panose="02000503000000020004" pitchFamily="2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600" cap="none" dirty="0">
                <a:solidFill>
                  <a:schemeClr val="accent2">
                    <a:lumMod val="75000"/>
                  </a:schemeClr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</a:t>
            </a:r>
            <a:r>
              <a:rPr lang="it-IT" sz="1600" b="0" i="0" cap="none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genchi@</a:t>
            </a:r>
            <a:r>
              <a:rPr lang="it-IT" sz="1600" b="0" i="0" cap="none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regione.lazio.it</a:t>
            </a:r>
            <a:endParaRPr lang="it-IT" sz="1600" b="0" i="0" u="none" strike="noStrike" cap="none" dirty="0"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600" b="0" i="0" u="none" strike="noStrike" dirty="0">
                <a:solidFill>
                  <a:srgbClr val="0F0F0F"/>
                </a:solidFill>
                <a:effectLst/>
                <a:latin typeface="Helvetica Neue" panose="02000503000000020004" pitchFamily="2" charset="0"/>
              </a:rPr>
              <a:t>Via di Campo Romano, 65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600" b="0" i="0" u="none" strike="noStrike" dirty="0">
                <a:solidFill>
                  <a:srgbClr val="0F0F0F"/>
                </a:solidFill>
                <a:effectLst/>
                <a:latin typeface="Helvetica Neue" panose="02000503000000020004" pitchFamily="2" charset="0"/>
              </a:rPr>
              <a:t>Tel </a:t>
            </a:r>
            <a:r>
              <a:rPr lang="it-GB" sz="1600" b="0" i="0" u="none" strike="noStrike" dirty="0">
                <a:solidFill>
                  <a:srgbClr val="0F0F0F"/>
                </a:solidFill>
                <a:effectLst/>
                <a:latin typeface="Helvetica Neue" panose="02000503000000020004" pitchFamily="2" charset="0"/>
              </a:rPr>
              <a:t>06 516 88 252</a:t>
            </a:r>
            <a:r>
              <a:rPr lang="it-IT" sz="1600" b="0" i="0" u="none" strike="noStrike" dirty="0">
                <a:solidFill>
                  <a:srgbClr val="0F0F0F"/>
                </a:solidFill>
                <a:effectLst/>
                <a:latin typeface="Helvetica Neue" panose="02000503000000020004" pitchFamily="2" charset="0"/>
              </a:rPr>
              <a:t> 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 bwMode="gray">
          <a:xfrm>
            <a:off x="2213535" y="3531734"/>
            <a:ext cx="5917677" cy="1298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6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BAF83816-8BDF-CDEA-0F72-18BEFFD49C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8" name="Sottotitolo 2">
            <a:extLst>
              <a:ext uri="{FF2B5EF4-FFF2-40B4-BE49-F238E27FC236}">
                <a16:creationId xmlns:a16="http://schemas.microsoft.com/office/drawing/2014/main" id="{4611CB83-1E59-D121-0F7A-CC204357205A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1500627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303283" y="1152908"/>
            <a:ext cx="7458880" cy="1883587"/>
          </a:xfrm>
        </p:spPr>
        <p:txBody>
          <a:bodyPr anchor="t">
            <a:normAutofit/>
          </a:bodyPr>
          <a:lstStyle/>
          <a:p>
            <a:pPr>
              <a:spcAft>
                <a:spcPts val="1200"/>
              </a:spcAft>
            </a:pPr>
            <a:r>
              <a:rPr lang="it-IT" sz="2800" b="1" dirty="0"/>
              <a:t>Obiettivo: </a:t>
            </a:r>
            <a:br>
              <a:rPr lang="it-IT" sz="2800" b="1" dirty="0">
                <a:solidFill>
                  <a:srgbClr val="C00000"/>
                </a:solidFill>
              </a:rPr>
            </a:br>
            <a:r>
              <a:rPr lang="it-IT" sz="1800" dirty="0">
                <a:solidFill>
                  <a:schemeClr val="tx1"/>
                </a:solidFill>
              </a:rPr>
              <a:t>“</a:t>
            </a:r>
            <a:r>
              <a:rPr lang="it-IT" sz="1800" i="1" dirty="0">
                <a:solidFill>
                  <a:schemeClr val="tx1"/>
                </a:solidFill>
              </a:rPr>
              <a:t>Garantire la </a:t>
            </a:r>
            <a:r>
              <a:rPr lang="it-IT" sz="1800" b="1" i="1" dirty="0"/>
              <a:t>semplificazion</a:t>
            </a:r>
            <a:r>
              <a:rPr lang="it-IT" sz="1800" b="1" i="1" dirty="0">
                <a:latin typeface="+mn-lt"/>
                <a:ea typeface="+mn-ea"/>
                <a:cs typeface="+mn-cs"/>
              </a:rPr>
              <a:t>e e la riduzione dei tempi delle procedure di </a:t>
            </a:r>
            <a:r>
              <a:rPr lang="it-IT" sz="1800" b="1" i="1" dirty="0"/>
              <a:t>comunicazione</a:t>
            </a:r>
            <a:r>
              <a:rPr lang="it-IT" sz="1800" i="1" dirty="0"/>
              <a:t>, </a:t>
            </a:r>
            <a:r>
              <a:rPr lang="it-IT" sz="1800" b="1" i="1" dirty="0"/>
              <a:t>segnalaz</a:t>
            </a:r>
            <a:r>
              <a:rPr lang="it-IT" sz="1800" b="1" i="1" dirty="0">
                <a:latin typeface="+mn-lt"/>
                <a:ea typeface="+mn-ea"/>
                <a:cs typeface="+mn-cs"/>
              </a:rPr>
              <a:t>ione e autorizzazione</a:t>
            </a:r>
            <a:r>
              <a:rPr lang="it-IT" sz="1800" i="1" dirty="0">
                <a:latin typeface="+mn-lt"/>
                <a:ea typeface="+mn-ea"/>
                <a:cs typeface="+mn-cs"/>
              </a:rPr>
              <a:t> </a:t>
            </a:r>
            <a:r>
              <a:rPr lang="it-IT" sz="1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relative alle attività rurali </a:t>
            </a:r>
            <a:r>
              <a:rPr lang="it-IT" sz="1800" i="1" dirty="0">
                <a:solidFill>
                  <a:schemeClr val="tx1"/>
                </a:solidFill>
              </a:rPr>
              <a:t>aziendali di cui </a:t>
            </a:r>
            <a:r>
              <a:rPr lang="it-IT" sz="1800" b="1" i="1" dirty="0">
                <a:solidFill>
                  <a:schemeClr val="tx1"/>
                </a:solidFill>
              </a:rPr>
              <a:t>all’articolo 2, </a:t>
            </a:r>
            <a:r>
              <a:rPr lang="it-IT" sz="1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L.R. 2 novembre 2006, n. 14 </a:t>
            </a:r>
            <a:r>
              <a:rPr lang="it-IT" sz="1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successive modifiche”.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1886087" y="2976207"/>
            <a:ext cx="7227768" cy="3005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Ricadute:</a:t>
            </a:r>
            <a:endParaRPr lang="it-IT" sz="2800" dirty="0"/>
          </a:p>
          <a:p>
            <a:pPr lvl="0">
              <a:buFont typeface="+mj-lt"/>
              <a:buAutoNum type="alphaLcParenR"/>
            </a:pPr>
            <a:r>
              <a:rPr lang="it-IT" dirty="0"/>
              <a:t>Sullo svolgimento dei procedimenti di autorizzazione riferiti alle attività rurali aziendali come definite all’art. 2 della L.R. 14/2006; </a:t>
            </a:r>
          </a:p>
          <a:p>
            <a:pPr lvl="0">
              <a:buFont typeface="+mj-lt"/>
              <a:buAutoNum type="alphaLcParenR"/>
            </a:pPr>
            <a:r>
              <a:rPr lang="it-IT" dirty="0"/>
              <a:t>Sull’acquisizione di atti di natura </a:t>
            </a:r>
            <a:r>
              <a:rPr lang="it-IT" dirty="0" err="1"/>
              <a:t>endoprocedimentale</a:t>
            </a:r>
            <a:r>
              <a:rPr lang="it-IT" dirty="0"/>
              <a:t> di competenza delle varie amministrazioni interessate, con particolare riferimento 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al ricorso obbligatorio allo strumento della conferenza di servizi.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2F6AD7C-8576-7524-3596-8E00BA5D8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6" name="Sottotitolo 2">
            <a:extLst>
              <a:ext uri="{FF2B5EF4-FFF2-40B4-BE49-F238E27FC236}">
                <a16:creationId xmlns:a16="http://schemas.microsoft.com/office/drawing/2014/main" id="{FA3D5500-1F9E-BA07-AE8A-1142AEC2B030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82812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6978" y="1082121"/>
            <a:ext cx="6115495" cy="47625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ART. 8 della LR 1/2020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65434" y="1807779"/>
            <a:ext cx="6648478" cy="4725543"/>
          </a:xfrm>
        </p:spPr>
        <p:txBody>
          <a:bodyPr>
            <a:noAutofit/>
          </a:bodyPr>
          <a:lstStyle/>
          <a:p>
            <a:pPr marL="0" indent="0" fontAlgn="base">
              <a:spcBef>
                <a:spcPts val="1800"/>
              </a:spcBef>
              <a:spcAft>
                <a:spcPts val="1800"/>
              </a:spcAft>
              <a:buNone/>
            </a:pPr>
            <a:r>
              <a:rPr lang="it-IT" dirty="0"/>
              <a:t>Allo scopo di 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agevolare lo sviluppo delle attività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dirty="0"/>
              <a:t>rurali aziendali anche con la 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standardizzazione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delle procedure amministrative </a:t>
            </a:r>
            <a:r>
              <a:rPr lang="it-IT" dirty="0"/>
              <a:t>l’art. 8 della L.R. 1/2020 individua le varie modalità di “inizio attività” in riferimento alle procedure di competenza comunale. Al comma 6 prevede l’approvazione di una DGR che predisponga:</a:t>
            </a:r>
          </a:p>
          <a:p>
            <a:pPr fontAlgn="base">
              <a:spcBef>
                <a:spcPts val="1800"/>
              </a:spcBef>
              <a:buFont typeface="+mj-lt"/>
              <a:buAutoNum type="arabicParenR"/>
            </a:pPr>
            <a:r>
              <a:rPr lang="it-IT" dirty="0"/>
              <a:t>le </a:t>
            </a:r>
            <a:r>
              <a:rPr lang="it-IT" b="1" dirty="0"/>
              <a:t>modalità di verifica della documentazione</a:t>
            </a:r>
            <a:r>
              <a:rPr lang="it-IT" dirty="0"/>
              <a:t>, anche mediante la predisposizione di liste di controllo.</a:t>
            </a:r>
          </a:p>
          <a:p>
            <a:pPr fontAlgn="base">
              <a:spcBef>
                <a:spcPts val="1800"/>
              </a:spcBef>
              <a:buFont typeface="+mj-lt"/>
              <a:buAutoNum type="arabicParenR"/>
            </a:pPr>
            <a:r>
              <a:rPr lang="it-IT" dirty="0"/>
              <a:t>le </a:t>
            </a:r>
            <a:r>
              <a:rPr lang="it-IT" b="1" dirty="0"/>
              <a:t>procedure amministrative</a:t>
            </a:r>
            <a:r>
              <a:rPr lang="it-IT" dirty="0"/>
              <a:t>;</a:t>
            </a:r>
          </a:p>
          <a:p>
            <a:pPr fontAlgn="base">
              <a:spcBef>
                <a:spcPts val="1800"/>
              </a:spcBef>
              <a:buFont typeface="+mj-lt"/>
              <a:buAutoNum type="arabicParenR"/>
            </a:pPr>
            <a:r>
              <a:rPr lang="it-IT" dirty="0"/>
              <a:t>la </a:t>
            </a:r>
            <a:r>
              <a:rPr lang="it-IT" b="1" dirty="0"/>
              <a:t>modulistica da utilizzare per la presentazione dell’istanza e dell’avviso dell’avvio delle attività</a:t>
            </a:r>
            <a:r>
              <a:rPr lang="it-IT" dirty="0"/>
              <a:t>;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CC0BF3D-3965-E0CB-3330-FF2AA798A3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7" name="Sottotitolo 2">
            <a:extLst>
              <a:ext uri="{FF2B5EF4-FFF2-40B4-BE49-F238E27FC236}">
                <a16:creationId xmlns:a16="http://schemas.microsoft.com/office/drawing/2014/main" id="{CA393F29-3243-FA21-1CE6-F1AA2847A479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180436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40221" y="1068825"/>
            <a:ext cx="5971479" cy="47625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ART. 8 della LR 1/2020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23697" y="2024086"/>
            <a:ext cx="6890215" cy="4535739"/>
          </a:xfrm>
        </p:spPr>
        <p:txBody>
          <a:bodyPr>
            <a:noAutofit/>
          </a:bodyPr>
          <a:lstStyle/>
          <a:p>
            <a:pPr fontAlgn="base">
              <a:spcBef>
                <a:spcPts val="1800"/>
              </a:spcBef>
              <a:buFont typeface="+mj-lt"/>
              <a:buAutoNum type="arabicParenR" startAt="4"/>
            </a:pPr>
            <a:r>
              <a:rPr lang="it-IT" dirty="0"/>
              <a:t>lo </a:t>
            </a:r>
            <a:r>
              <a:rPr lang="it-IT" b="1" dirty="0"/>
              <a:t>schema di determinazione dirigenziale per il rilascio del titolo autorizzativo</a:t>
            </a:r>
            <a:r>
              <a:rPr lang="it-IT" dirty="0"/>
              <a:t>;</a:t>
            </a:r>
          </a:p>
          <a:p>
            <a:pPr fontAlgn="base">
              <a:spcBef>
                <a:spcPts val="1800"/>
              </a:spcBef>
              <a:buFont typeface="+mj-lt"/>
              <a:buAutoNum type="arabicParenR" startAt="4"/>
            </a:pPr>
            <a:r>
              <a:rPr lang="it-IT" dirty="0"/>
              <a:t>le </a:t>
            </a:r>
            <a:r>
              <a:rPr lang="it-IT" b="1" dirty="0"/>
              <a:t>modalità di verifica urbanistico-edilizia</a:t>
            </a:r>
            <a:r>
              <a:rPr lang="it-IT" dirty="0"/>
              <a:t> effettuata dalle amministrazioni comunali;</a:t>
            </a:r>
          </a:p>
          <a:p>
            <a:pPr fontAlgn="base">
              <a:spcBef>
                <a:spcPts val="1800"/>
              </a:spcBef>
              <a:buFont typeface="+mj-lt"/>
              <a:buAutoNum type="arabicParenR" startAt="4"/>
            </a:pPr>
            <a:r>
              <a:rPr lang="it-IT" dirty="0"/>
              <a:t>le specifiche </a:t>
            </a:r>
            <a:r>
              <a:rPr lang="it-IT" b="1" dirty="0"/>
              <a:t>modalità di conduzione delle conferenze di servizi</a:t>
            </a:r>
            <a:r>
              <a:rPr lang="it-IT" dirty="0"/>
              <a:t>;</a:t>
            </a:r>
          </a:p>
          <a:p>
            <a:pPr fontAlgn="base">
              <a:spcBef>
                <a:spcPts val="1800"/>
              </a:spcBef>
              <a:buFont typeface="+mj-lt"/>
              <a:buAutoNum type="arabicParenR" startAt="4"/>
            </a:pPr>
            <a:r>
              <a:rPr lang="it-IT" dirty="0"/>
              <a:t>le </a:t>
            </a:r>
            <a:r>
              <a:rPr lang="it-IT" b="1" dirty="0"/>
              <a:t>attività e le corrispondenti procedure dichiarative </a:t>
            </a:r>
            <a:r>
              <a:rPr lang="it-IT" dirty="0"/>
              <a:t>di avvio delle stesse nonché quelle escluse dall’ambito applicativo;</a:t>
            </a:r>
          </a:p>
          <a:p>
            <a:pPr fontAlgn="base">
              <a:spcBef>
                <a:spcPts val="1800"/>
              </a:spcBef>
              <a:buFont typeface="+mj-lt"/>
              <a:buAutoNum type="arabicParenR" startAt="4"/>
            </a:pPr>
            <a:r>
              <a:rPr lang="it-IT" dirty="0"/>
              <a:t>la </a:t>
            </a:r>
            <a:r>
              <a:rPr lang="it-IT" b="1" dirty="0"/>
              <a:t>modulistica da utilizzare per la verifica da parte dell’amministrazione procedente </a:t>
            </a:r>
            <a:r>
              <a:rPr lang="it-IT" dirty="0"/>
              <a:t>della correttezza dell’istanza di inizio attività e della variazione della stessa.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9064468A-CE84-90D2-2F57-7978699FAF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7" name="Sottotitolo 2">
            <a:extLst>
              <a:ext uri="{FF2B5EF4-FFF2-40B4-BE49-F238E27FC236}">
                <a16:creationId xmlns:a16="http://schemas.microsoft.com/office/drawing/2014/main" id="{13D1D9E8-7DB0-32D5-C1F8-A6819D9EE7CE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91000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1261241" y="1152907"/>
            <a:ext cx="5950460" cy="591809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ART. 8 della LR 1/2020</a:t>
            </a:r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778558" y="2330175"/>
            <a:ext cx="6830779" cy="3688787"/>
          </a:xfrm>
        </p:spPr>
        <p:txBody>
          <a:bodyPr>
            <a:noAutofit/>
          </a:bodyPr>
          <a:lstStyle/>
          <a:p>
            <a:r>
              <a:rPr lang="it-IT" sz="2000" dirty="0"/>
              <a:t>La DGR (prevista al comma 6) comprende in allegato delle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“linee guida” </a:t>
            </a:r>
            <a:r>
              <a:rPr lang="it-IT" sz="2000" dirty="0"/>
              <a:t>con funzione di regolamento applicativo. </a:t>
            </a:r>
            <a:endParaRPr lang="it-IT" sz="2400" dirty="0">
              <a:solidFill>
                <a:srgbClr val="C00000"/>
              </a:solidFill>
            </a:endParaRPr>
          </a:p>
          <a:p>
            <a:endParaRPr lang="it-IT" sz="2000" dirty="0"/>
          </a:p>
          <a:p>
            <a:r>
              <a:rPr lang="it-IT" sz="2000" dirty="0"/>
              <a:t>Il documento è in corso di redazione </a:t>
            </a:r>
          </a:p>
          <a:p>
            <a:endParaRPr lang="it-IT" sz="2000" dirty="0"/>
          </a:p>
          <a:p>
            <a:r>
              <a:rPr lang="it-IT" sz="2000" dirty="0"/>
              <a:t>Si ritiene significativo il contributo che il settore professionale può fornire in tale contesto.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BB331E4-4903-3A7B-BFB7-D3CEB2B24E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7" name="Sottotitolo 2">
            <a:extLst>
              <a:ext uri="{FF2B5EF4-FFF2-40B4-BE49-F238E27FC236}">
                <a16:creationId xmlns:a16="http://schemas.microsoft.com/office/drawing/2014/main" id="{FCB4047F-F288-DCE5-2062-2735A4D47346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1357181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71752" y="1152908"/>
            <a:ext cx="7333010" cy="51118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Il comma 8 dell’art. 8 della LR1/2020 </a:t>
            </a:r>
            <a:r>
              <a:rPr lang="it-IT" sz="2400" b="1" dirty="0"/>
              <a:t>dispone che: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97204" y="2521094"/>
            <a:ext cx="7112133" cy="1537632"/>
          </a:xfrm>
        </p:spPr>
        <p:txBody>
          <a:bodyPr>
            <a:noAutofit/>
          </a:bodyPr>
          <a:lstStyle/>
          <a:p>
            <a:r>
              <a:rPr lang="it-IT" sz="2000" dirty="0"/>
              <a:t>Nelle more dell’adozione della deliberazione di cui al comma 6, si ricorre al </a:t>
            </a:r>
            <a:r>
              <a:rPr lang="it-IT" sz="2000" b="1" dirty="0"/>
              <a:t>procedimento unico</a:t>
            </a:r>
            <a:r>
              <a:rPr lang="it-IT" sz="2000" dirty="0"/>
              <a:t> e alle </a:t>
            </a:r>
            <a:r>
              <a:rPr lang="it-IT" sz="2000" b="1" dirty="0"/>
              <a:t>dichiarazioni di inizio attività</a:t>
            </a:r>
            <a:r>
              <a:rPr lang="it-IT" sz="2000" dirty="0"/>
              <a:t> di cui ai commi da 9 a 24 dell’articolo 8 in base alla normativa vigente.</a:t>
            </a:r>
            <a:endParaRPr lang="it-IT" sz="2400" b="1" dirty="0"/>
          </a:p>
          <a:p>
            <a:pPr marL="0" indent="0">
              <a:buNone/>
            </a:pPr>
            <a:endParaRPr lang="it-IT" sz="2000" dirty="0"/>
          </a:p>
          <a:p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A5C06D4-0CA9-681E-E0D5-F5B1581454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6" name="Sottotitolo 2">
            <a:extLst>
              <a:ext uri="{FF2B5EF4-FFF2-40B4-BE49-F238E27FC236}">
                <a16:creationId xmlns:a16="http://schemas.microsoft.com/office/drawing/2014/main" id="{18F7EBB6-049A-38D2-6FBC-0ED859D4E455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1536335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71751" y="1152907"/>
            <a:ext cx="7262649" cy="1001713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I commi 9 e 10 dell’art. 8 </a:t>
            </a:r>
            <a:br>
              <a:rPr lang="it-IT" b="1" dirty="0"/>
            </a:br>
            <a:r>
              <a:rPr lang="it-IT" sz="2400" b="1" dirty="0"/>
              <a:t>individuano: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97204" y="2330175"/>
            <a:ext cx="7112133" cy="3085887"/>
          </a:xfrm>
        </p:spPr>
        <p:txBody>
          <a:bodyPr>
            <a:noAutofit/>
          </a:bodyPr>
          <a:lstStyle/>
          <a:p>
            <a:r>
              <a:rPr lang="it-IT" sz="2000" b="1" dirty="0"/>
              <a:t>il </a:t>
            </a:r>
            <a:r>
              <a:rPr lang="it-IT" sz="2000" b="1" i="1" dirty="0"/>
              <a:t>Procedimento Unico </a:t>
            </a:r>
            <a:r>
              <a:rPr lang="it-IT" sz="2000" dirty="0"/>
              <a:t>di cui agli articoli 7 e 8 del DPR 7 settembre 2010, n. 160 </a:t>
            </a:r>
            <a:r>
              <a:rPr lang="it-IT" sz="2000" b="1" dirty="0"/>
              <a:t>quale procedura di riferimento per l’autorizzazione all’esercizio delle attività rurali aziendali </a:t>
            </a:r>
            <a:r>
              <a:rPr lang="it-IT" sz="2000" dirty="0"/>
              <a:t>di cui all’articolo 2 della L.R. 14/2006. </a:t>
            </a:r>
          </a:p>
          <a:p>
            <a:r>
              <a:rPr lang="it-IT" sz="2000" b="1" dirty="0"/>
              <a:t>Il </a:t>
            </a:r>
            <a:r>
              <a:rPr lang="it-IT" sz="2000" b="1" i="1" dirty="0"/>
              <a:t>Procedimento Unico</a:t>
            </a:r>
            <a:r>
              <a:rPr lang="it-IT" sz="2000" b="1" dirty="0"/>
              <a:t> comprende la procedura di presentazione di un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piano di utilizzazione aziendale (PUA) </a:t>
            </a:r>
            <a:r>
              <a:rPr lang="it-IT" sz="2000" b="1" dirty="0">
                <a:solidFill>
                  <a:schemeClr val="tx1"/>
                </a:solidFill>
              </a:rPr>
              <a:t>da parte dell’azienda al Comune che è l’ente procedente.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it-IT" sz="2000" dirty="0"/>
          </a:p>
          <a:p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A5C06D4-0CA9-681E-E0D5-F5B1581454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6" name="Sottotitolo 2">
            <a:extLst>
              <a:ext uri="{FF2B5EF4-FFF2-40B4-BE49-F238E27FC236}">
                <a16:creationId xmlns:a16="http://schemas.microsoft.com/office/drawing/2014/main" id="{18F7EBB6-049A-38D2-6FBC-0ED859D4E455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314421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6205" y="1041444"/>
            <a:ext cx="7616871" cy="47625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Atti procedurali: conferenza di servizi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97205" y="1706333"/>
            <a:ext cx="7381752" cy="4674370"/>
          </a:xfrm>
        </p:spPr>
        <p:txBody>
          <a:bodyPr>
            <a:noAutofit/>
          </a:bodyPr>
          <a:lstStyle/>
          <a:p>
            <a:r>
              <a:rPr lang="it-IT" dirty="0"/>
              <a:t>Il modulo procedimentale della </a:t>
            </a:r>
            <a:r>
              <a:rPr lang="it-IT" b="1" i="1" dirty="0">
                <a:solidFill>
                  <a:schemeClr val="accent2">
                    <a:lumMod val="75000"/>
                  </a:schemeClr>
                </a:solidFill>
              </a:rPr>
              <a:t>conferenza dei servizi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dirty="0"/>
              <a:t>di natura decisoria, </a:t>
            </a:r>
            <a:r>
              <a:rPr lang="it-IT" b="1" dirty="0"/>
              <a:t>è lo strumento sempre obbligatorio quando la conclusione positiva del procedimento è subordinata all’acquisizione di più pareri, intese, concerti, nulla osta o altri atti di assenso, resi da diverse amministrazioni, </a:t>
            </a:r>
            <a:r>
              <a:rPr lang="it-IT" dirty="0"/>
              <a:t>nel rispetto di quanto stabilito dall’art.14 c.2 della Legge 7 agosto 1990, n. 241.</a:t>
            </a:r>
          </a:p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Il comma 4 dell’art. 8 della L.R. 1/2020 </a:t>
            </a:r>
            <a:r>
              <a:rPr lang="it-IT" dirty="0"/>
              <a:t>individua </a:t>
            </a:r>
            <a:r>
              <a:rPr lang="it-IT" b="1" dirty="0"/>
              <a:t>la Direzione Regionale Agricoltura quale Rappresentante Unico Regionale (RUR) nelle conferenze di servizi decisorie da svolgersi in forma simultanea e modalità sincrona</a:t>
            </a:r>
            <a:r>
              <a:rPr lang="it-IT" dirty="0"/>
              <a:t> e indette nell’ambito delle sopra citate procedure.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C5AE51E-84D3-60CF-E4C7-EA655FAE11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12" y="113564"/>
            <a:ext cx="1905000" cy="476250"/>
          </a:xfrm>
          <a:prstGeom prst="rect">
            <a:avLst/>
          </a:prstGeom>
        </p:spPr>
      </p:pic>
      <p:sp>
        <p:nvSpPr>
          <p:cNvPr id="6" name="Sottotitolo 2">
            <a:extLst>
              <a:ext uri="{FF2B5EF4-FFF2-40B4-BE49-F238E27FC236}">
                <a16:creationId xmlns:a16="http://schemas.microsoft.com/office/drawing/2014/main" id="{FA0E413D-83E7-40C1-5825-8E22F99615F0}"/>
              </a:ext>
            </a:extLst>
          </p:cNvPr>
          <p:cNvSpPr txBox="1">
            <a:spLocks/>
          </p:cNvSpPr>
          <p:nvPr/>
        </p:nvSpPr>
        <p:spPr bwMode="gray">
          <a:xfrm>
            <a:off x="5307719" y="6611007"/>
            <a:ext cx="3825766" cy="2469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it-IT" sz="1100" cap="none" dirty="0">
                <a:solidFill>
                  <a:schemeClr val="tx1"/>
                </a:solidFill>
              </a:rPr>
              <a:t>FODAF LAZIO - 27 febbraio 2024 - via Livenza, 6 Roma</a:t>
            </a:r>
          </a:p>
        </p:txBody>
      </p:sp>
    </p:spTree>
    <p:extLst>
      <p:ext uri="{BB962C8B-B14F-4D97-AF65-F5344CB8AC3E}">
        <p14:creationId xmlns:p14="http://schemas.microsoft.com/office/powerpoint/2010/main" val="28701377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Blu verd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{71D36DAB-8DA7-A443-8658-54D1D905325C}tf10001069</Template>
  <TotalTime>1739</TotalTime>
  <Words>1933</Words>
  <Application>Microsoft Office PowerPoint</Application>
  <PresentationFormat>Presentazione su schermo (4:3)</PresentationFormat>
  <Paragraphs>134</Paragraphs>
  <Slides>21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Gothic</vt:lpstr>
      <vt:lpstr>GillSansMT</vt:lpstr>
      <vt:lpstr>Helvetica Neue</vt:lpstr>
      <vt:lpstr>Wingdings 3</vt:lpstr>
      <vt:lpstr>Filo</vt:lpstr>
      <vt:lpstr>Procedure autorizzative in agricoltura  DPR 160/2010 e LR 1/2020</vt:lpstr>
      <vt:lpstr>Riferimenti normativi Procedure autorizzative</vt:lpstr>
      <vt:lpstr>Obiettivo:  “Garantire la semplificazione e la riduzione dei tempi delle procedure di comunicazione, segnalazione e autorizzazione relative alle attività rurali aziendali di cui all’articolo 2, L.R. 2 novembre 2006, n. 14 e successive modifiche”.</vt:lpstr>
      <vt:lpstr>ART. 8 della LR 1/2020</vt:lpstr>
      <vt:lpstr>ART. 8 della LR 1/2020</vt:lpstr>
      <vt:lpstr>ART. 8 della LR 1/2020</vt:lpstr>
      <vt:lpstr>Il comma 8 dell’art. 8 della LR1/2020 dispone che:</vt:lpstr>
      <vt:lpstr>I commi 9 e 10 dell’art. 8  individuano:</vt:lpstr>
      <vt:lpstr>Atti procedurali: conferenza di servizi</vt:lpstr>
      <vt:lpstr>Atti procedurali: Procedimento Unico</vt:lpstr>
      <vt:lpstr>Legge di Stabilità regionale 2020  (n. 28/2019)</vt:lpstr>
      <vt:lpstr>Legge di Stabilità regionale 2020  (n. 28/2019)</vt:lpstr>
      <vt:lpstr>Semplificazione e riduzione dei tempi</vt:lpstr>
      <vt:lpstr>Esempio di ricorso al Procedimento Unico: modifica di attività e strutture</vt:lpstr>
      <vt:lpstr>Esempi di eccezioni:</vt:lpstr>
      <vt:lpstr>Esempi di eccezioni :</vt:lpstr>
      <vt:lpstr>2 Circolari- Direzione Regionale Agricoltura; nota - Ufficio Regionale Conferenze di Servizi </vt:lpstr>
      <vt:lpstr>Circolare - Direzione Regionale Agricoltura  </vt:lpstr>
      <vt:lpstr>Circolare congiunta - Direzione Regionale Agricoltura e Direzione Attività Produttive  </vt:lpstr>
      <vt:lpstr>Nota -Ufficio Rappresentante Unico Ricostruzione e  Conferenze di Servizi </vt:lpstr>
      <vt:lpstr>GRAZIE PER L’ATTENZIONE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PIANO AG</dc:title>
  <dc:creator>Monica Cerulli</dc:creator>
  <cp:lastModifiedBy>Andrea Sintini</cp:lastModifiedBy>
  <cp:revision>158</cp:revision>
  <dcterms:created xsi:type="dcterms:W3CDTF">2020-11-23T10:02:38Z</dcterms:created>
  <dcterms:modified xsi:type="dcterms:W3CDTF">2024-02-27T10:45:54Z</dcterms:modified>
</cp:coreProperties>
</file>